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82" r:id="rId2"/>
    <p:sldId id="327" r:id="rId3"/>
    <p:sldId id="328" r:id="rId4"/>
    <p:sldId id="293" r:id="rId5"/>
    <p:sldId id="291" r:id="rId6"/>
    <p:sldId id="329" r:id="rId7"/>
    <p:sldId id="330" r:id="rId8"/>
    <p:sldId id="331" r:id="rId9"/>
    <p:sldId id="332" r:id="rId10"/>
    <p:sldId id="333" r:id="rId11"/>
    <p:sldId id="334" r:id="rId12"/>
    <p:sldId id="304" r:id="rId13"/>
    <p:sldId id="308" r:id="rId14"/>
    <p:sldId id="335" r:id="rId15"/>
    <p:sldId id="339" r:id="rId16"/>
    <p:sldId id="340" r:id="rId17"/>
    <p:sldId id="336" r:id="rId18"/>
    <p:sldId id="337" r:id="rId19"/>
    <p:sldId id="338" r:id="rId20"/>
    <p:sldId id="342" r:id="rId21"/>
    <p:sldId id="343" r:id="rId22"/>
    <p:sldId id="344" r:id="rId23"/>
    <p:sldId id="345" r:id="rId24"/>
    <p:sldId id="346" r:id="rId25"/>
    <p:sldId id="347" r:id="rId26"/>
    <p:sldId id="348" r:id="rId27"/>
    <p:sldId id="351" r:id="rId28"/>
    <p:sldId id="349" r:id="rId29"/>
    <p:sldId id="350" r:id="rId30"/>
    <p:sldId id="353" r:id="rId31"/>
    <p:sldId id="352" r:id="rId32"/>
    <p:sldId id="354" r:id="rId33"/>
    <p:sldId id="355" r:id="rId34"/>
    <p:sldId id="356" r:id="rId35"/>
    <p:sldId id="29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Gaya Medium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5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A4137-A44A-474D-801F-AC3CD6B99E3F}" type="datetimeFigureOut">
              <a:rPr lang="en-ID" smtClean="0"/>
              <a:t>08/10/2019</a:t>
            </a:fld>
            <a:endParaRPr lang="en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75518-0EC4-47B2-A2CE-8BA614E69AA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655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780307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14329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68370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60391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924831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97028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03193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57499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11544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04789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81020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58901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278605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328762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94270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195723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012422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62725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90302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715740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18262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519525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993577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898789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460874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23847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606869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6845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071573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248497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6988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13369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0660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7F686C0-40A8-4CE1-A4D8-53AB91E1B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A6203011-306A-4234-B268-6AEFD7767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672CE42A-4DED-4FE0-9A61-0B2F9B2A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08/10/2019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A2531D7-C7FA-4437-96BC-F2BD36F0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7DA244A7-804A-4054-8068-7BA3DD10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456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BCD1466-48A6-46CC-9C8E-9EBE50CD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581F551F-8CFD-4F52-9B34-82B8F4A5B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F2EC0CD9-06E1-438F-A961-3CC841110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08/10/2019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EF0E6A3F-9F21-4FD2-B367-DC704470E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1EDB52A9-9090-4C22-9897-B40A5BAC6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73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4C6A815D-36D7-4CCC-AC94-928B742B91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32B2305C-4D0C-4A67-B018-38DE881BE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C3EC6EE-565D-4121-AB7D-D7F2B50B0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08/10/2019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4060047-B162-4F83-A7DB-AC1C7A2A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5FA4C859-FEE4-4A5A-959E-843ED45A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1252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noProof="0"/>
              <a:t>Klik untuk mengedit gaya subjudul Master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4528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noProof="0"/>
              <a:t>Klik untuk mengedit gaya subjudul Master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0989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id-ID" noProof="0"/>
              <a:t>Klik untuk mengedit gaya judul Master</a:t>
            </a:r>
            <a:endParaRPr lang="en-US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96582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375296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C6CC646-80BF-4360-ADAB-253714BA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1C01D8E-CAA9-4349-978E-46D525AE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3E3C2E92-DB7E-4606-BFB1-2A335761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08/10/2019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B05FB685-49D6-4C8C-8624-1CF03A1FD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3FDFDC58-5A00-4DD8-98AF-9CD3ADEF7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755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212DB3E-4E0E-443A-BFEE-BABC74394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2A25DDDD-FA7C-4B4C-9A63-C524BD11C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C888E26E-400B-4EA0-9906-39289193F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08/10/2019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D6CA02E-6217-4D6D-896F-69E636CE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640E6247-D744-49C2-8B7A-35D64FFD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583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7B3FE72-B0F6-4A9D-A3D5-D2B006CB3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04CA2B4-EE84-43AF-8398-AF8D3CFF6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B92F6A84-B5C2-463D-9C3B-84F8DF2E1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54A795C9-674F-4073-A1BD-3128324C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08/10/2019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AF82A2B4-BB4C-4780-8440-DD8ABABE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25CA9399-5921-45B3-898D-DCF048AF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4129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E860F14-3832-45EA-A23D-D62DC4523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21738CCD-6863-42C4-A2F8-3527477FF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446C9457-E0DD-43EC-94D0-F77EE53DF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5FFAEFC8-0D2B-48B3-A87B-F9E7ABF23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68F95760-C5A9-4016-92BA-045E7DF352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D70E44CD-6F99-49D3-B79B-6780BFDC8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08/10/2019</a:t>
            </a:fld>
            <a:endParaRPr lang="en-ID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B2466870-7D85-4BB5-9DA5-02928DCB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037BBE5D-2DE7-4220-8879-9A91C11F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0087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BD62D13-8492-4B5C-99C5-851E81A5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F50A5FD1-EA92-4CC4-85D1-DD9B7EF07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08/10/2019</a:t>
            </a:fld>
            <a:endParaRPr lang="en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147747FE-21DE-4F78-A0BA-0A6B9D72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98DFD991-3C54-43F4-BF27-25882A1C7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5127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DAFFBBD3-B4D2-4615-B883-F38DECCB8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08/10/2019</a:t>
            </a:fld>
            <a:endParaRPr lang="en-ID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40E4FCEA-0BFC-4479-BEBE-D2B21473C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95169E2E-D0CE-4151-BDEC-56079587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2178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8BF3CC9-BBE6-4D14-9020-E6BFF8AD8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4D805F6-42F7-4917-B86F-089B1DB35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E5696EE3-A310-4033-B5B5-88E3A6F49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2B538018-F5D2-4152-8EEB-8DEA72319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08/10/2019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49B23791-5F41-4FDD-A45F-6947A815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A512A40B-47DD-493C-AB5C-7B4965A9B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055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77B9BB6-C87C-4D86-8CEC-F4F9C0DB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4DA72718-AA67-426D-AD4E-D56D21B55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C029DEF3-8543-424D-A53C-9C71C70D2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E5911274-3251-4C68-834A-7E7F8BA79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08/10/2019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58A50591-3437-4063-AC25-56FB08001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7640F916-AE43-4F26-8468-051AB0F0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4734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99D6731B-5181-418A-B670-0918E4547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13784C23-66AD-4EA3-8654-2719CD846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A7CA25A-D201-40E0-A4F3-8F9DE1BBE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CCB01-FD0F-4A36-B1FA-EB23A5197056}" type="datetimeFigureOut">
              <a:rPr lang="en-ID" smtClean="0"/>
              <a:t>08/10/2019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E9BF870B-9969-4D7E-A4F2-EFBA58252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CBA7A781-C81A-476C-8CE2-84E5FE4EC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144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167" y="4795010"/>
            <a:ext cx="6798250" cy="1116465"/>
          </a:xfrm>
        </p:spPr>
        <p:txBody>
          <a:bodyPr anchor="ctr">
            <a:normAutofit fontScale="90000"/>
          </a:bodyPr>
          <a:lstStyle/>
          <a:p>
            <a:r>
              <a:rPr lang="en-US" sz="7200" dirty="0"/>
              <a:t>TUTORIAL R</a:t>
            </a:r>
            <a:br>
              <a:rPr lang="en-US" sz="7200" dirty="0"/>
            </a:br>
            <a:r>
              <a:rPr lang="en-US" sz="7200" dirty="0"/>
              <a:t>PRAPROSES DAN KLASIFIKASI</a:t>
            </a:r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PD 2019</a:t>
            </a:r>
          </a:p>
        </p:txBody>
      </p:sp>
      <p:pic>
        <p:nvPicPr>
          <p:cNvPr id="1026" name="Picture 2" descr="Hasil gambar untuk logo r programming">
            <a:extLst>
              <a:ext uri="{FF2B5EF4-FFF2-40B4-BE49-F238E27FC236}">
                <a16:creationId xmlns:a16="http://schemas.microsoft.com/office/drawing/2014/main" id="{35FCF12C-F69F-42BA-A816-159EF20A8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774" y="1797978"/>
            <a:ext cx="2919957" cy="226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Categorical Features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889000"/>
            <a:ext cx="10223500" cy="5346699"/>
          </a:xfrm>
        </p:spPr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296A9740-1B20-4ABA-8122-C8BC1A8D0C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716"/>
          <a:stretch/>
        </p:blipFill>
        <p:spPr>
          <a:xfrm>
            <a:off x="1030238" y="1780469"/>
            <a:ext cx="4104728" cy="4188531"/>
          </a:xfrm>
          <a:prstGeom prst="rect">
            <a:avLst/>
          </a:prstGeom>
        </p:spPr>
      </p:pic>
      <p:pic>
        <p:nvPicPr>
          <p:cNvPr id="11" name="Gambar 10">
            <a:extLst>
              <a:ext uri="{FF2B5EF4-FFF2-40B4-BE49-F238E27FC236}">
                <a16:creationId xmlns:a16="http://schemas.microsoft.com/office/drawing/2014/main" id="{202AA903-553F-41E9-BC31-4922E18A5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782" y="1780468"/>
            <a:ext cx="5461102" cy="4188531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B4216FA-150E-4E32-8268-84BEE156BB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10000" y="174548"/>
            <a:ext cx="10921800" cy="2243579"/>
          </a:xfrm>
          <a:noFill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Label						One Hot</a:t>
            </a:r>
          </a:p>
        </p:txBody>
      </p:sp>
    </p:spTree>
    <p:extLst>
      <p:ext uri="{BB962C8B-B14F-4D97-AF65-F5344CB8AC3E}">
        <p14:creationId xmlns:p14="http://schemas.microsoft.com/office/powerpoint/2010/main" val="1346315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Train Test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914400"/>
            <a:ext cx="10223500" cy="3565133"/>
          </a:xfrm>
        </p:spPr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0D5DAB35-A226-4D68-910B-4E2F61C5A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590" y="1874114"/>
            <a:ext cx="9239222" cy="2202158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17D067C-6592-45B9-BC57-D8977220A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44976" y="264425"/>
            <a:ext cx="2053775" cy="2243579"/>
          </a:xfrm>
          <a:noFill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Holdout</a:t>
            </a:r>
          </a:p>
        </p:txBody>
      </p:sp>
    </p:spTree>
    <p:extLst>
      <p:ext uri="{BB962C8B-B14F-4D97-AF65-F5344CB8AC3E}">
        <p14:creationId xmlns:p14="http://schemas.microsoft.com/office/powerpoint/2010/main" val="3637570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86990" y="4346296"/>
            <a:ext cx="8323610" cy="1674470"/>
          </a:xfrm>
        </p:spPr>
        <p:txBody>
          <a:bodyPr/>
          <a:lstStyle/>
          <a:p>
            <a:r>
              <a:rPr lang="en-US" dirty="0"/>
              <a:t>KLASIFIKASI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57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Decision Tree (CART)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163" y="996832"/>
            <a:ext cx="9040773" cy="2051466"/>
          </a:xfrm>
        </p:spPr>
        <p:txBody>
          <a:bodyPr anchor="ctr">
            <a:normAutofit/>
          </a:bodyPr>
          <a:lstStyle/>
          <a:p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metode decision tree </a:t>
            </a:r>
            <a:r>
              <a:rPr lang="en-US" dirty="0" err="1"/>
              <a:t>algoritma</a:t>
            </a:r>
            <a:r>
              <a:rPr lang="en-US" dirty="0"/>
              <a:t> CART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package </a:t>
            </a:r>
            <a:r>
              <a:rPr lang="en-US" dirty="0" err="1"/>
              <a:t>rpart</a:t>
            </a:r>
            <a:r>
              <a:rPr lang="en-US" dirty="0"/>
              <a:t>. </a:t>
            </a:r>
            <a:r>
              <a:rPr lang="en-US" dirty="0" err="1"/>
              <a:t>Fungsi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untuk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rpart</a:t>
            </a:r>
            <a:r>
              <a:rPr lang="en-US" dirty="0"/>
              <a:t>()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4700" y="3048298"/>
            <a:ext cx="10374687" cy="2966307"/>
          </a:xfrm>
        </p:spPr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2403D80F-7BAA-4DBD-AF5F-795C561E3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962" y="3244826"/>
            <a:ext cx="8971829" cy="261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53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Decision Tree (CART)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74900" y="1333500"/>
            <a:ext cx="6921499" cy="4927600"/>
          </a:xfrm>
        </p:spPr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E7D70DF0-0AAB-4AE0-8129-7C6A29960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400245"/>
            <a:ext cx="6501838" cy="466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476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Decision Tree (C4.5)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163" y="996832"/>
            <a:ext cx="9040773" cy="2051466"/>
          </a:xfrm>
        </p:spPr>
        <p:txBody>
          <a:bodyPr anchor="ctr">
            <a:normAutofit/>
          </a:bodyPr>
          <a:lstStyle/>
          <a:p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metode decision tree </a:t>
            </a:r>
            <a:r>
              <a:rPr lang="en-US" dirty="0" err="1"/>
              <a:t>algoritma</a:t>
            </a:r>
            <a:r>
              <a:rPr lang="en-US" dirty="0"/>
              <a:t> C4.5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package </a:t>
            </a:r>
            <a:r>
              <a:rPr lang="en-US" dirty="0" err="1"/>
              <a:t>RWeka</a:t>
            </a:r>
            <a:r>
              <a:rPr lang="en-US" dirty="0"/>
              <a:t>. </a:t>
            </a:r>
            <a:r>
              <a:rPr lang="en-US" dirty="0" err="1"/>
              <a:t>Fungsi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untuk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J48()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04999" y="2794001"/>
            <a:ext cx="7086601" cy="3187700"/>
          </a:xfrm>
        </p:spPr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6B16F072-6111-4690-9401-D65494309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287" y="2975093"/>
            <a:ext cx="66770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54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Decision Tree (C4.5)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74900" y="1333500"/>
            <a:ext cx="7645400" cy="4927600"/>
          </a:xfrm>
        </p:spPr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E87061BC-39BB-4DF1-925D-86229B934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085" y="1641877"/>
            <a:ext cx="7219015" cy="431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6504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Decision Tree (CART)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163" y="996832"/>
            <a:ext cx="9040773" cy="2051466"/>
          </a:xfrm>
        </p:spPr>
        <p:txBody>
          <a:bodyPr anchor="ctr">
            <a:normAutofit/>
          </a:bodyPr>
          <a:lstStyle/>
          <a:p>
            <a:r>
              <a:rPr lang="en-US" dirty="0" err="1"/>
              <a:t>Kasifikasi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juga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package caret </a:t>
            </a:r>
            <a:r>
              <a:rPr lang="en-US" dirty="0" err="1"/>
              <a:t>dengan</a:t>
            </a:r>
            <a:r>
              <a:rPr lang="en-US" dirty="0"/>
              <a:t> function train()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4700" y="3048298"/>
            <a:ext cx="10374687" cy="2966307"/>
          </a:xfrm>
        </p:spPr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FA6717C4-26DE-4709-81DA-D779BC2AE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124" y="3308966"/>
            <a:ext cx="9579837" cy="244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54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KNN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163" y="996832"/>
            <a:ext cx="10672224" cy="2051466"/>
          </a:xfrm>
        </p:spPr>
        <p:txBody>
          <a:bodyPr anchor="ctr">
            <a:normAutofit/>
          </a:bodyPr>
          <a:lstStyle/>
          <a:p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metode KNN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library caret, dalam library caret </a:t>
            </a:r>
            <a:r>
              <a:rPr lang="en-US" dirty="0" err="1"/>
              <a:t>terdapat</a:t>
            </a:r>
            <a:r>
              <a:rPr lang="en-US" dirty="0"/>
              <a:t> </a:t>
            </a:r>
            <a:r>
              <a:rPr lang="en-US" dirty="0" err="1"/>
              <a:t>fuction</a:t>
            </a:r>
            <a:r>
              <a:rPr lang="en-US" dirty="0"/>
              <a:t> knn3()</a:t>
            </a:r>
          </a:p>
          <a:p>
            <a:r>
              <a:rPr lang="en-US" dirty="0" err="1"/>
              <a:t>Apabila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fuction</a:t>
            </a:r>
            <a:r>
              <a:rPr lang="en-US" dirty="0"/>
              <a:t> knn3()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eksperimen</a:t>
            </a:r>
            <a:r>
              <a:rPr lang="en-US" dirty="0"/>
              <a:t> untuk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k yang </a:t>
            </a:r>
            <a:r>
              <a:rPr lang="en-US" dirty="0" err="1"/>
              <a:t>terbaik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2000" y="3048298"/>
            <a:ext cx="11154575" cy="3308052"/>
          </a:xfrm>
        </p:spPr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9CE834C3-C5B4-42E0-9C48-FE4003F70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25" y="3187739"/>
            <a:ext cx="6810987" cy="3029170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42E1B887-8211-4F97-8B11-4B4D43980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3176" y="3765746"/>
            <a:ext cx="389572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09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KNN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163" y="996832"/>
            <a:ext cx="11136988" cy="2051466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Selain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function knn3() </a:t>
            </a:r>
            <a:r>
              <a:rPr lang="en-US" sz="2400" dirty="0" err="1"/>
              <a:t>klasifikasi</a:t>
            </a:r>
            <a:r>
              <a:rPr lang="en-US" sz="2400" dirty="0"/>
              <a:t> KNN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fuction</a:t>
            </a:r>
            <a:r>
              <a:rPr lang="en-US" sz="2400" dirty="0"/>
              <a:t> train() </a:t>
            </a:r>
          </a:p>
          <a:p>
            <a:r>
              <a:rPr lang="en-US" sz="2400" dirty="0"/>
              <a:t>Pada </a:t>
            </a:r>
            <a:r>
              <a:rPr lang="en-US" sz="2400" dirty="0" err="1"/>
              <a:t>penggunaan</a:t>
            </a:r>
            <a:r>
              <a:rPr lang="en-US" sz="2400" dirty="0"/>
              <a:t> function train() </a:t>
            </a:r>
            <a:r>
              <a:rPr lang="en-US" sz="2400" dirty="0" err="1"/>
              <a:t>nilai</a:t>
            </a:r>
            <a:r>
              <a:rPr lang="en-US" sz="2400" dirty="0"/>
              <a:t> k yang </a:t>
            </a:r>
            <a:r>
              <a:rPr lang="en-US" sz="2400" dirty="0" err="1"/>
              <a:t>digunakan</a:t>
            </a:r>
            <a:r>
              <a:rPr lang="en-US" sz="2400" dirty="0"/>
              <a:t> dalam model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k yang optimal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2000" y="2816323"/>
            <a:ext cx="11282837" cy="3540027"/>
          </a:xfrm>
        </p:spPr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4B18D70A-7629-40A6-9F27-C33808A01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49" y="2927595"/>
            <a:ext cx="7575551" cy="3229673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FFC10B1C-22D1-4DC9-B0DE-1C44477D4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8450" y="3775669"/>
            <a:ext cx="3425706" cy="135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71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Dataset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1" y="874006"/>
            <a:ext cx="10769400" cy="1584229"/>
          </a:xfrm>
        </p:spPr>
        <p:txBody>
          <a:bodyPr anchor="ctr">
            <a:normAutofit/>
          </a:bodyPr>
          <a:lstStyle/>
          <a:p>
            <a:r>
              <a:rPr lang="en-US" sz="2200" dirty="0"/>
              <a:t>Dataset </a:t>
            </a:r>
            <a:r>
              <a:rPr lang="en-US" sz="2200" dirty="0" err="1"/>
              <a:t>ini</a:t>
            </a:r>
            <a:r>
              <a:rPr lang="en-US" sz="2200" dirty="0"/>
              <a:t> </a:t>
            </a:r>
            <a:r>
              <a:rPr lang="en-US" sz="2200" dirty="0" err="1"/>
              <a:t>berasal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National Institute of Diabetes and Digestive and Kidney Diseases. </a:t>
            </a:r>
            <a:r>
              <a:rPr lang="en-US" sz="2200" dirty="0" err="1"/>
              <a:t>Tujuan</a:t>
            </a:r>
            <a:r>
              <a:rPr lang="en-US" sz="2200" dirty="0"/>
              <a:t> </a:t>
            </a:r>
            <a:r>
              <a:rPr lang="en-US" sz="2200" dirty="0" err="1"/>
              <a:t>dari</a:t>
            </a:r>
            <a:r>
              <a:rPr lang="en-US" sz="2200" dirty="0"/>
              <a:t> dataset </a:t>
            </a:r>
            <a:r>
              <a:rPr lang="en-US" sz="2200" dirty="0" err="1"/>
              <a:t>adalah</a:t>
            </a:r>
            <a:r>
              <a:rPr lang="en-US" sz="2200" dirty="0"/>
              <a:t> untuk </a:t>
            </a:r>
            <a:r>
              <a:rPr lang="en-US" sz="2200" dirty="0" err="1"/>
              <a:t>memprediksi</a:t>
            </a:r>
            <a:r>
              <a:rPr lang="en-US" sz="2200" dirty="0"/>
              <a:t> </a:t>
            </a:r>
            <a:r>
              <a:rPr lang="en-US" sz="2200" dirty="0" err="1"/>
              <a:t>secara</a:t>
            </a:r>
            <a:r>
              <a:rPr lang="en-US" sz="2200" dirty="0"/>
              <a:t> </a:t>
            </a:r>
            <a:r>
              <a:rPr lang="en-US" sz="2200" dirty="0" err="1"/>
              <a:t>diagnostik</a:t>
            </a:r>
            <a:r>
              <a:rPr lang="en-US" sz="2200" dirty="0"/>
              <a:t> </a:t>
            </a:r>
            <a:r>
              <a:rPr lang="en-US" sz="2200" dirty="0" err="1"/>
              <a:t>apakah</a:t>
            </a:r>
            <a:r>
              <a:rPr lang="en-US" sz="2200" dirty="0"/>
              <a:t> </a:t>
            </a:r>
            <a:r>
              <a:rPr lang="en-US" sz="2200" dirty="0" err="1"/>
              <a:t>pasien</a:t>
            </a:r>
            <a:r>
              <a:rPr lang="en-US" sz="2200" dirty="0"/>
              <a:t> </a:t>
            </a:r>
            <a:r>
              <a:rPr lang="en-US" sz="2200" dirty="0" err="1"/>
              <a:t>memiliki</a:t>
            </a:r>
            <a:r>
              <a:rPr lang="en-US" sz="2200" dirty="0"/>
              <a:t> diabetes, </a:t>
            </a:r>
            <a:r>
              <a:rPr lang="en-US" sz="2200" dirty="0" err="1"/>
              <a:t>berdasarkan</a:t>
            </a:r>
            <a:r>
              <a:rPr lang="en-US" sz="2200" dirty="0"/>
              <a:t> </a:t>
            </a:r>
            <a:r>
              <a:rPr lang="en-US" sz="2200" dirty="0" err="1"/>
              <a:t>pengukuran</a:t>
            </a:r>
            <a:r>
              <a:rPr lang="en-US" sz="2200" dirty="0"/>
              <a:t> </a:t>
            </a:r>
            <a:r>
              <a:rPr lang="en-US" sz="2200" dirty="0" err="1"/>
              <a:t>diagnostik</a:t>
            </a:r>
            <a:r>
              <a:rPr lang="en-US" sz="2200" dirty="0"/>
              <a:t> </a:t>
            </a:r>
            <a:r>
              <a:rPr lang="en-US" sz="2200" dirty="0" err="1"/>
              <a:t>tertentu</a:t>
            </a:r>
            <a:r>
              <a:rPr lang="en-US" sz="2200" dirty="0"/>
              <a:t> yang ada dalam dataset.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8" name="Tabel 8">
            <a:extLst>
              <a:ext uri="{FF2B5EF4-FFF2-40B4-BE49-F238E27FC236}">
                <a16:creationId xmlns:a16="http://schemas.microsoft.com/office/drawing/2014/main" id="{C980F1D9-0781-4226-93E2-88A88AF81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0967287"/>
              </p:ext>
            </p:extLst>
          </p:nvPr>
        </p:nvGraphicFramePr>
        <p:xfrm>
          <a:off x="583170" y="2341379"/>
          <a:ext cx="11291330" cy="372143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72630">
                  <a:extLst>
                    <a:ext uri="{9D8B030D-6E8A-4147-A177-3AD203B41FA5}">
                      <a16:colId xmlns:a16="http://schemas.microsoft.com/office/drawing/2014/main" val="2323931100"/>
                    </a:ext>
                  </a:extLst>
                </a:gridCol>
                <a:gridCol w="9918700">
                  <a:extLst>
                    <a:ext uri="{9D8B030D-6E8A-4147-A177-3AD203B41FA5}">
                      <a16:colId xmlns:a16="http://schemas.microsoft.com/office/drawing/2014/main" val="416921284"/>
                    </a:ext>
                  </a:extLst>
                </a:gridCol>
              </a:tblGrid>
              <a:tr h="372143">
                <a:tc>
                  <a:txBody>
                    <a:bodyPr/>
                    <a:lstStyle/>
                    <a:p>
                      <a:r>
                        <a:rPr lang="en-US" sz="1600" dirty="0"/>
                        <a:t>Features</a:t>
                      </a:r>
                      <a:endParaRPr lang="en-ID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Description</a:t>
                      </a:r>
                      <a:endParaRPr lang="en-ID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580929"/>
                  </a:ext>
                </a:extLst>
              </a:tr>
              <a:tr h="372143">
                <a:tc>
                  <a:txBody>
                    <a:bodyPr/>
                    <a:lstStyle/>
                    <a:p>
                      <a:r>
                        <a:rPr lang="en-ID" sz="1600" dirty="0"/>
                        <a:t>glucose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/>
                        <a:t>Plasma glucose concentration (glucose tolerance test)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459930"/>
                  </a:ext>
                </a:extLst>
              </a:tr>
              <a:tr h="372143">
                <a:tc>
                  <a:txBody>
                    <a:bodyPr/>
                    <a:lstStyle/>
                    <a:p>
                      <a:r>
                        <a:rPr lang="en-ID" sz="1600" dirty="0"/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Diastolic blood pressure (mm Hg)</a:t>
                      </a:r>
                      <a:endParaRPr lang="en-ID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299292"/>
                  </a:ext>
                </a:extLst>
              </a:tr>
              <a:tr h="372143">
                <a:tc>
                  <a:txBody>
                    <a:bodyPr/>
                    <a:lstStyle/>
                    <a:p>
                      <a:r>
                        <a:rPr lang="en-ID" sz="1600" dirty="0"/>
                        <a:t>triceps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Triceps skin fold thickness (mm)</a:t>
                      </a:r>
                      <a:endParaRPr lang="en-ID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93400"/>
                  </a:ext>
                </a:extLst>
              </a:tr>
              <a:tr h="372143">
                <a:tc>
                  <a:txBody>
                    <a:bodyPr/>
                    <a:lstStyle/>
                    <a:p>
                      <a:r>
                        <a:rPr lang="en-ID" sz="1600" dirty="0"/>
                        <a:t>insulin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2-Hour serum insulin (mu U/ml)</a:t>
                      </a:r>
                      <a:endParaRPr lang="en-ID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19464"/>
                  </a:ext>
                </a:extLst>
              </a:tr>
              <a:tr h="372143">
                <a:tc>
                  <a:txBody>
                    <a:bodyPr/>
                    <a:lstStyle/>
                    <a:p>
                      <a:r>
                        <a:rPr lang="en-ID" sz="1600" dirty="0"/>
                        <a:t>mass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Body mass index (weight in kg/(height in m)\^2)</a:t>
                      </a:r>
                      <a:endParaRPr lang="en-ID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4991399"/>
                  </a:ext>
                </a:extLst>
              </a:tr>
              <a:tr h="372143">
                <a:tc>
                  <a:txBody>
                    <a:bodyPr/>
                    <a:lstStyle/>
                    <a:p>
                      <a:r>
                        <a:rPr lang="en-ID" sz="1600" dirty="0"/>
                        <a:t>pedigree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/>
                        <a:t>Diabetes pedigree 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6482913"/>
                  </a:ext>
                </a:extLst>
              </a:tr>
              <a:tr h="372143">
                <a:tc>
                  <a:txBody>
                    <a:bodyPr/>
                    <a:lstStyle/>
                    <a:p>
                      <a:r>
                        <a:rPr lang="en-ID" sz="1600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/>
                        <a:t>Age (years)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833269"/>
                  </a:ext>
                </a:extLst>
              </a:tr>
              <a:tr h="372143">
                <a:tc>
                  <a:txBody>
                    <a:bodyPr/>
                    <a:lstStyle/>
                    <a:p>
                      <a:r>
                        <a:rPr lang="en-ID" sz="1600" dirty="0"/>
                        <a:t>pregnant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D" sz="1600" dirty="0"/>
                        <a:t>Group of Number of times pregnant ( Group 0 = 0 times, 1 = 1-2, 2= 3-5, 4 = 5-10, 5 = 10++)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5564490"/>
                  </a:ext>
                </a:extLst>
              </a:tr>
              <a:tr h="372143">
                <a:tc>
                  <a:txBody>
                    <a:bodyPr/>
                    <a:lstStyle/>
                    <a:p>
                      <a:r>
                        <a:rPr lang="en-ID" sz="1600" dirty="0"/>
                        <a:t>diabetes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Class variable (test for diabetes)</a:t>
                      </a:r>
                      <a:endParaRPr lang="en-ID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36094"/>
                  </a:ext>
                </a:extLst>
              </a:tr>
            </a:tbl>
          </a:graphicData>
        </a:graphic>
      </p:graphicFrame>
      <p:sp>
        <p:nvSpPr>
          <p:cNvPr id="10" name="Tampungan Gambar 4">
            <a:extLst>
              <a:ext uri="{FF2B5EF4-FFF2-40B4-BE49-F238E27FC236}">
                <a16:creationId xmlns:a16="http://schemas.microsoft.com/office/drawing/2014/main" id="{EECE5651-81BD-4A19-9E41-01FC141BEC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35300" y="6148467"/>
            <a:ext cx="5575300" cy="599939"/>
          </a:xfrm>
        </p:spPr>
      </p:sp>
      <p:pic>
        <p:nvPicPr>
          <p:cNvPr id="12" name="Gambar 11">
            <a:extLst>
              <a:ext uri="{FF2B5EF4-FFF2-40B4-BE49-F238E27FC236}">
                <a16:creationId xmlns:a16="http://schemas.microsoft.com/office/drawing/2014/main" id="{43090A78-BEE7-4CA9-B13B-0372699C0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7338" y="6196025"/>
            <a:ext cx="5038725" cy="504825"/>
          </a:xfrm>
          <a:prstGeom prst="rect">
            <a:avLst/>
          </a:prstGeom>
        </p:spPr>
      </p:pic>
      <p:sp>
        <p:nvSpPr>
          <p:cNvPr id="3" name="Persegi Panjang 2">
            <a:extLst>
              <a:ext uri="{FF2B5EF4-FFF2-40B4-BE49-F238E27FC236}">
                <a16:creationId xmlns:a16="http://schemas.microsoft.com/office/drawing/2014/main" id="{89CA8517-1324-4F44-ADA8-82BC73D86DDF}"/>
              </a:ext>
            </a:extLst>
          </p:cNvPr>
          <p:cNvSpPr/>
          <p:nvPr/>
        </p:nvSpPr>
        <p:spPr>
          <a:xfrm>
            <a:off x="8179386" y="207216"/>
            <a:ext cx="36951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D" sz="4000" dirty="0"/>
              <a:t>intip.in/tutor2pd</a:t>
            </a:r>
          </a:p>
        </p:txBody>
      </p:sp>
    </p:spTree>
    <p:extLst>
      <p:ext uri="{BB962C8B-B14F-4D97-AF65-F5344CB8AC3E}">
        <p14:creationId xmlns:p14="http://schemas.microsoft.com/office/powerpoint/2010/main" val="241516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163" y="996832"/>
            <a:ext cx="10902037" cy="2051466"/>
          </a:xfrm>
        </p:spPr>
        <p:txBody>
          <a:bodyPr anchor="ctr">
            <a:normAutofit/>
          </a:bodyPr>
          <a:lstStyle/>
          <a:p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metode naïve </a:t>
            </a:r>
            <a:r>
              <a:rPr lang="en-US" dirty="0" err="1"/>
              <a:t>bayes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package e1071 dan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dirty="0" err="1"/>
              <a:t>naiveBayes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" y="2794001"/>
            <a:ext cx="10540999" cy="3187700"/>
          </a:xfrm>
        </p:spPr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11491C7B-B2CB-4E31-BDD1-01351D76B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873376"/>
            <a:ext cx="6705600" cy="3028950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FDF02450-D214-40BD-A8F3-041D47677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7801" y="3635376"/>
            <a:ext cx="3429000" cy="132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4612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Naïve Bayes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163" y="996832"/>
            <a:ext cx="10902037" cy="2051466"/>
          </a:xfrm>
        </p:spPr>
        <p:txBody>
          <a:bodyPr anchor="ctr">
            <a:normAutofit/>
          </a:bodyPr>
          <a:lstStyle/>
          <a:p>
            <a:r>
              <a:rPr lang="en-US" dirty="0"/>
              <a:t>Cara lain untuk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metode naïve </a:t>
            </a:r>
            <a:r>
              <a:rPr lang="en-US" dirty="0" err="1"/>
              <a:t>bayes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package caret dan function train()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" y="2647950"/>
            <a:ext cx="10540999" cy="3708399"/>
          </a:xfrm>
        </p:spPr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E73EF558-5A9C-47D5-A3B9-4E0EA5E6C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62" y="2848125"/>
            <a:ext cx="6772275" cy="3333750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A7B08C5A-593D-43BB-896E-53A01914E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686" y="3713162"/>
            <a:ext cx="3268663" cy="1221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3938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Rule Based (RIPPER)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163" y="996832"/>
            <a:ext cx="10902037" cy="932380"/>
          </a:xfrm>
        </p:spPr>
        <p:txBody>
          <a:bodyPr anchor="ctr">
            <a:normAutofit lnSpcReduction="10000"/>
          </a:bodyPr>
          <a:lstStyle/>
          <a:p>
            <a:r>
              <a:rPr lang="en-US" dirty="0" err="1"/>
              <a:t>Algoritma</a:t>
            </a:r>
            <a:r>
              <a:rPr lang="en-US" dirty="0"/>
              <a:t> RIPPER untuk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metode rule based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package </a:t>
            </a:r>
            <a:r>
              <a:rPr lang="en-US" dirty="0" err="1"/>
              <a:t>Rweka</a:t>
            </a:r>
            <a:r>
              <a:rPr lang="en-US" dirty="0"/>
              <a:t> dan </a:t>
            </a:r>
            <a:r>
              <a:rPr lang="en-US" dirty="0" err="1"/>
              <a:t>fuction</a:t>
            </a:r>
            <a:r>
              <a:rPr lang="en-US" dirty="0"/>
              <a:t> </a:t>
            </a:r>
            <a:r>
              <a:rPr lang="en-US" dirty="0" err="1"/>
              <a:t>JRip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" y="1866900"/>
            <a:ext cx="10540999" cy="4489450"/>
          </a:xfrm>
        </p:spPr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CFF52F34-C4B5-4C98-8DA7-1E9D7B8A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306" y="1929212"/>
            <a:ext cx="5479986" cy="2038350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8E16E61A-9FBA-4BBF-9762-AA585AC74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49" y="4098925"/>
            <a:ext cx="93345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24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Rule Based (1R)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163" y="996832"/>
            <a:ext cx="10902037" cy="1547930"/>
          </a:xfrm>
        </p:spPr>
        <p:txBody>
          <a:bodyPr anchor="ctr">
            <a:normAutofit/>
          </a:bodyPr>
          <a:lstStyle/>
          <a:p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OneR</a:t>
            </a:r>
            <a:r>
              <a:rPr lang="en-US" dirty="0"/>
              <a:t> untuk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metode rule based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package </a:t>
            </a:r>
            <a:r>
              <a:rPr lang="en-US" dirty="0" err="1"/>
              <a:t>Rweka</a:t>
            </a:r>
            <a:r>
              <a:rPr lang="en-US" dirty="0"/>
              <a:t> dan </a:t>
            </a:r>
            <a:r>
              <a:rPr lang="en-US" dirty="0" err="1"/>
              <a:t>fuction</a:t>
            </a:r>
            <a:r>
              <a:rPr lang="en-US" dirty="0"/>
              <a:t> </a:t>
            </a:r>
            <a:r>
              <a:rPr lang="en-US" dirty="0" err="1"/>
              <a:t>OneR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2800" y="2743200"/>
            <a:ext cx="10540999" cy="2547938"/>
          </a:xfrm>
        </p:spPr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052617F6-7118-48F8-AAFC-0B8F371AC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424" y="3130550"/>
            <a:ext cx="5162550" cy="1962150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2965913B-4BFE-417D-9749-B3A4676B1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437" y="3061889"/>
            <a:ext cx="366712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04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Rule Based (C5.0)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163" y="996832"/>
            <a:ext cx="10902037" cy="1547930"/>
          </a:xfrm>
        </p:spPr>
        <p:txBody>
          <a:bodyPr anchor="ctr">
            <a:normAutofit/>
          </a:bodyPr>
          <a:lstStyle/>
          <a:p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C5.0 untuk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metode rule based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package C50 dan </a:t>
            </a:r>
            <a:r>
              <a:rPr lang="en-US" dirty="0" err="1"/>
              <a:t>fuction</a:t>
            </a:r>
            <a:r>
              <a:rPr lang="en-US" dirty="0"/>
              <a:t> C5.0 dan set rules </a:t>
            </a:r>
            <a:r>
              <a:rPr lang="en-US" dirty="0" err="1"/>
              <a:t>menjadi</a:t>
            </a:r>
            <a:r>
              <a:rPr lang="en-US" dirty="0"/>
              <a:t> TRUE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2000" y="2413000"/>
            <a:ext cx="10921799" cy="3943350"/>
          </a:xfrm>
        </p:spPr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7684BF87-4C45-4E46-BA95-A376E0F0B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63" y="3368675"/>
            <a:ext cx="7295237" cy="2065054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1E91EE0D-4761-4FA9-B744-FC093E5A7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299" y="2530844"/>
            <a:ext cx="3149601" cy="370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3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Neural Network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163" y="996832"/>
            <a:ext cx="11168737" cy="1547930"/>
          </a:xfrm>
        </p:spPr>
        <p:txBody>
          <a:bodyPr anchor="ctr">
            <a:normAutofit/>
          </a:bodyPr>
          <a:lstStyle/>
          <a:p>
            <a:r>
              <a:rPr lang="en-US" dirty="0"/>
              <a:t>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untuk </a:t>
            </a:r>
            <a:r>
              <a:rPr lang="en-US" dirty="0" err="1"/>
              <a:t>melkukan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neural network pada R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package </a:t>
            </a:r>
            <a:r>
              <a:rPr lang="en-US" dirty="0" err="1"/>
              <a:t>neuralnet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14500" y="2341563"/>
            <a:ext cx="8750299" cy="4516437"/>
          </a:xfrm>
        </p:spPr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E2B79E21-D5DE-4F28-B56E-9C339FCF1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025" y="2492375"/>
            <a:ext cx="851535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26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Neural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68500" y="996356"/>
            <a:ext cx="8407400" cy="5556844"/>
          </a:xfrm>
        </p:spPr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71753A22-ECAF-4956-B46F-7072CC9D6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282" y="1268496"/>
            <a:ext cx="7651136" cy="50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742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Neural Network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163" y="996832"/>
            <a:ext cx="11168737" cy="1547930"/>
          </a:xfrm>
        </p:spPr>
        <p:txBody>
          <a:bodyPr anchor="ctr">
            <a:normAutofit/>
          </a:bodyPr>
          <a:lstStyle/>
          <a:p>
            <a:r>
              <a:rPr lang="en-US" dirty="0"/>
              <a:t>Cara lain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untuk </a:t>
            </a:r>
            <a:r>
              <a:rPr lang="en-US" dirty="0" err="1"/>
              <a:t>melkukan</a:t>
            </a:r>
            <a:r>
              <a:rPr lang="en-US" dirty="0"/>
              <a:t> </a:t>
            </a:r>
            <a:r>
              <a:rPr lang="en-US" dirty="0" err="1"/>
              <a:t>klasifikasi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neural network pada R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package </a:t>
            </a:r>
            <a:r>
              <a:rPr lang="en-US" dirty="0" err="1"/>
              <a:t>nnet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62100" y="2544762"/>
            <a:ext cx="9029700" cy="3422768"/>
          </a:xfrm>
        </p:spPr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B79E74F1-32B8-4E55-9D12-D17D91062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312" y="2662237"/>
            <a:ext cx="8715375" cy="1533525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EA6A7C29-2D6F-492E-AA6E-A705EE5C2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8900" y="4313237"/>
            <a:ext cx="38100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27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Compare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31900" y="1282700"/>
            <a:ext cx="9577338" cy="4584700"/>
          </a:xfrm>
        </p:spPr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0108EEC3-C228-42D6-A3ED-F63A3E8F4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62" y="1432718"/>
            <a:ext cx="9210675" cy="427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30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Compare Model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89100" y="1003300"/>
            <a:ext cx="8801100" cy="5511800"/>
          </a:xfrm>
        </p:spPr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20428B4A-3FE6-436E-AFC5-2DB506C0D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712" y="1041400"/>
            <a:ext cx="841057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769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Summary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Gambar 8">
            <a:extLst>
              <a:ext uri="{FF2B5EF4-FFF2-40B4-BE49-F238E27FC236}">
                <a16:creationId xmlns:a16="http://schemas.microsoft.com/office/drawing/2014/main" id="{EA2D77B7-D135-4295-89F3-3CE242752B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261"/>
          <a:stretch/>
        </p:blipFill>
        <p:spPr>
          <a:xfrm>
            <a:off x="1123950" y="1463475"/>
            <a:ext cx="9410700" cy="38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36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86990" y="4346296"/>
            <a:ext cx="8323610" cy="1674470"/>
          </a:xfrm>
        </p:spPr>
        <p:txBody>
          <a:bodyPr/>
          <a:lstStyle/>
          <a:p>
            <a:r>
              <a:rPr lang="en-US" dirty="0"/>
              <a:t>PREPROCESS DATA ++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10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50 Repeated Holdout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00719" y="945222"/>
            <a:ext cx="8404262" cy="5069383"/>
          </a:xfrm>
        </p:spPr>
      </p:sp>
      <p:pic>
        <p:nvPicPr>
          <p:cNvPr id="10" name="Gambar 9">
            <a:extLst>
              <a:ext uri="{FF2B5EF4-FFF2-40B4-BE49-F238E27FC236}">
                <a16:creationId xmlns:a16="http://schemas.microsoft.com/office/drawing/2014/main" id="{1E899E0B-526D-476B-BFEA-BA7901060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12" y="1003121"/>
            <a:ext cx="787717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15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50 Repeated Holdout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00718" y="945222"/>
            <a:ext cx="8835775" cy="5480778"/>
          </a:xfrm>
        </p:spPr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6408567B-4D48-4B80-A29E-B516496B4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756" y="1741242"/>
            <a:ext cx="4002403" cy="382946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62E4361D-2226-4E85-8230-0A0E9F510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636" y="2666671"/>
            <a:ext cx="4593626" cy="3014938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17638595-2A5C-4EE0-B750-2A2F1339D7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3245" y="1118623"/>
            <a:ext cx="35528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554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Cross Validation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14424" y="1061215"/>
            <a:ext cx="7417943" cy="5395608"/>
          </a:xfrm>
        </p:spPr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B256BF26-4117-4E53-8191-02865D9B8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251" y="1120575"/>
            <a:ext cx="72199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Cross Validation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941815" y="1246187"/>
            <a:ext cx="8661116" cy="3431569"/>
          </a:xfrm>
        </p:spPr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D510DC44-F127-440E-8830-F13B801EE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864" y="1440788"/>
            <a:ext cx="3571875" cy="2371725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0B9C87F1-5913-43C3-B20A-AEC67D8479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463" y="4102259"/>
            <a:ext cx="3114675" cy="285750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1B8E71DD-5538-4B00-B503-880BD68A0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423" y="1707583"/>
            <a:ext cx="3822425" cy="250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77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4361" y="4097371"/>
            <a:ext cx="3329850" cy="3828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Muhammad Wildan Maulidani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+62 838 3235 5442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maulidaniw@gmail.com</a:t>
            </a:r>
          </a:p>
        </p:txBody>
      </p:sp>
      <p:pic>
        <p:nvPicPr>
          <p:cNvPr id="13" name="Picture Placeholder 6" descr="Wood piece cut through the middle">
            <a:extLst>
              <a:ext uri="{FF2B5EF4-FFF2-40B4-BE49-F238E27FC236}">
                <a16:creationId xmlns:a16="http://schemas.microsoft.com/office/drawing/2014/main" id="{6D84ED5D-C8AF-45FF-96B8-CDAFF1A6CE6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86990" y="4346296"/>
            <a:ext cx="8323610" cy="1674470"/>
          </a:xfrm>
        </p:spPr>
        <p:txBody>
          <a:bodyPr/>
          <a:lstStyle/>
          <a:p>
            <a:r>
              <a:rPr lang="en-US" dirty="0"/>
              <a:t>PRAPROSES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Data </a:t>
            </a:r>
            <a:r>
              <a:rPr lang="en-US" b="1" dirty="0" err="1"/>
              <a:t>Duplikat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343907"/>
            <a:ext cx="10921800" cy="1704094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Data </a:t>
            </a:r>
            <a:r>
              <a:rPr lang="en-US" sz="3200" dirty="0" err="1"/>
              <a:t>Duplikat</a:t>
            </a:r>
            <a:r>
              <a:rPr lang="en-US" sz="3200" dirty="0"/>
              <a:t> dalam dataset </a:t>
            </a:r>
            <a:r>
              <a:rPr lang="en-US" sz="3200" dirty="0" err="1"/>
              <a:t>harus</a:t>
            </a:r>
            <a:r>
              <a:rPr lang="en-US" sz="3200" dirty="0"/>
              <a:t> </a:t>
            </a:r>
            <a:r>
              <a:rPr lang="en-US" sz="3200" dirty="0" err="1"/>
              <a:t>dihapus</a:t>
            </a:r>
            <a:endParaRPr lang="en-US" sz="3200" dirty="0"/>
          </a:p>
          <a:p>
            <a:r>
              <a:rPr lang="en-US" sz="3200" dirty="0"/>
              <a:t>Untuk </a:t>
            </a:r>
            <a:r>
              <a:rPr lang="en-US" sz="3200" dirty="0" err="1"/>
              <a:t>menghapus</a:t>
            </a:r>
            <a:r>
              <a:rPr lang="en-US" sz="3200" dirty="0"/>
              <a:t> data duplicates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library </a:t>
            </a:r>
            <a:r>
              <a:rPr lang="en-US" sz="3200" dirty="0" err="1"/>
              <a:t>dplyr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2193" y="3655604"/>
            <a:ext cx="10651607" cy="1858489"/>
          </a:xfrm>
        </p:spPr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597D0FFD-1098-47A1-BB33-BED5AC873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235" y="3947704"/>
            <a:ext cx="10228165" cy="127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Missing Value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766321"/>
            <a:ext cx="10921800" cy="1704094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3200" dirty="0"/>
              <a:t>Dataset untuk </a:t>
            </a:r>
            <a:r>
              <a:rPr lang="en-US" sz="3200" dirty="0" err="1"/>
              <a:t>pembentukan</a:t>
            </a:r>
            <a:r>
              <a:rPr lang="en-US" sz="3200" dirty="0"/>
              <a:t> model </a:t>
            </a:r>
            <a:r>
              <a:rPr lang="en-US" sz="3200" dirty="0" err="1"/>
              <a:t>klasifikasi</a:t>
            </a:r>
            <a:r>
              <a:rPr lang="en-US" sz="3200" dirty="0"/>
              <a:t>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boleh</a:t>
            </a:r>
            <a:r>
              <a:rPr lang="en-US" sz="3200" dirty="0"/>
              <a:t> </a:t>
            </a:r>
            <a:r>
              <a:rPr lang="en-US" sz="3200" dirty="0" err="1"/>
              <a:t>memiliki</a:t>
            </a:r>
            <a:r>
              <a:rPr lang="en-US" sz="3200" dirty="0"/>
              <a:t> data </a:t>
            </a:r>
            <a:r>
              <a:rPr lang="en-US" sz="3200" dirty="0" err="1"/>
              <a:t>kosong</a:t>
            </a:r>
            <a:r>
              <a:rPr lang="en-US" sz="3200" dirty="0"/>
              <a:t>. </a:t>
            </a:r>
            <a:r>
              <a:rPr lang="en-US" sz="3200" dirty="0" err="1"/>
              <a:t>Sehingga</a:t>
            </a:r>
            <a:r>
              <a:rPr lang="en-US" sz="3200" dirty="0"/>
              <a:t> </a:t>
            </a:r>
            <a:r>
              <a:rPr lang="en-US" sz="3200" dirty="0" err="1"/>
              <a:t>perlu</a:t>
            </a:r>
            <a:r>
              <a:rPr lang="en-US" sz="3200" dirty="0"/>
              <a:t> </a:t>
            </a:r>
            <a:r>
              <a:rPr lang="en-US" sz="3200" dirty="0" err="1"/>
              <a:t>mengisi</a:t>
            </a:r>
            <a:r>
              <a:rPr lang="en-US" sz="3200" dirty="0"/>
              <a:t> missing value (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cara</a:t>
            </a:r>
            <a:r>
              <a:rPr lang="en-US" sz="3200" dirty="0"/>
              <a:t> mean/median/mode </a:t>
            </a:r>
            <a:r>
              <a:rPr lang="en-US" sz="3200" dirty="0" err="1"/>
              <a:t>dari</a:t>
            </a:r>
            <a:r>
              <a:rPr lang="en-US" sz="3200" dirty="0"/>
              <a:t> data), </a:t>
            </a:r>
            <a:r>
              <a:rPr lang="en-US" sz="3200" dirty="0" err="1"/>
              <a:t>atau</a:t>
            </a:r>
            <a:r>
              <a:rPr lang="en-US" sz="3200" dirty="0"/>
              <a:t> </a:t>
            </a:r>
            <a:r>
              <a:rPr lang="en-US" sz="3200" dirty="0" err="1"/>
              <a:t>menghapus</a:t>
            </a:r>
            <a:r>
              <a:rPr lang="en-US" sz="3200" dirty="0"/>
              <a:t> data yang </a:t>
            </a:r>
            <a:r>
              <a:rPr lang="en-US" sz="3200" dirty="0" err="1"/>
              <a:t>memiliki</a:t>
            </a:r>
            <a:r>
              <a:rPr lang="en-US" sz="3200" dirty="0"/>
              <a:t> missing value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524099"/>
            <a:ext cx="10033000" cy="3895725"/>
          </a:xfrm>
        </p:spPr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7390C9DA-F414-4632-9E1E-985831B92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467" y="2678558"/>
            <a:ext cx="9656862" cy="352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17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Drop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766320"/>
            <a:ext cx="10921800" cy="2243579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Terkadang</a:t>
            </a:r>
            <a:r>
              <a:rPr lang="en-US" sz="3200" dirty="0"/>
              <a:t>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semua</a:t>
            </a:r>
            <a:r>
              <a:rPr lang="en-US" sz="3200" dirty="0"/>
              <a:t> </a:t>
            </a:r>
            <a:r>
              <a:rPr lang="en-US" sz="3200" dirty="0" err="1"/>
              <a:t>fitur</a:t>
            </a:r>
            <a:r>
              <a:rPr lang="en-US" sz="3200" dirty="0"/>
              <a:t> </a:t>
            </a:r>
            <a:r>
              <a:rPr lang="en-US" sz="3200" dirty="0" err="1"/>
              <a:t>digunakan</a:t>
            </a:r>
            <a:r>
              <a:rPr lang="en-US" sz="3200" dirty="0"/>
              <a:t> dalam </a:t>
            </a:r>
            <a:r>
              <a:rPr lang="en-US" sz="3200" dirty="0" err="1"/>
              <a:t>pembentukan</a:t>
            </a:r>
            <a:r>
              <a:rPr lang="en-US" sz="3200" dirty="0"/>
              <a:t> model. </a:t>
            </a:r>
            <a:r>
              <a:rPr lang="en-US" sz="3200" dirty="0" err="1"/>
              <a:t>Sehingga</a:t>
            </a:r>
            <a:r>
              <a:rPr lang="en-US" sz="3200" dirty="0"/>
              <a:t> </a:t>
            </a:r>
            <a:r>
              <a:rPr lang="en-US" sz="3200" dirty="0" err="1"/>
              <a:t>fitur</a:t>
            </a:r>
            <a:r>
              <a:rPr lang="en-US" sz="3200" dirty="0"/>
              <a:t> </a:t>
            </a:r>
            <a:r>
              <a:rPr lang="en-US" sz="3200" dirty="0" err="1"/>
              <a:t>tersebut</a:t>
            </a:r>
            <a:r>
              <a:rPr lang="en-US" sz="3200" dirty="0"/>
              <a:t> </a:t>
            </a:r>
            <a:r>
              <a:rPr lang="en-US" sz="3200" dirty="0" err="1"/>
              <a:t>dapat</a:t>
            </a:r>
            <a:r>
              <a:rPr lang="en-US" sz="3200" dirty="0"/>
              <a:t> di </a:t>
            </a:r>
            <a:r>
              <a:rPr lang="en-US" sz="3200" dirty="0" err="1"/>
              <a:t>hapus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3260699"/>
            <a:ext cx="10071100" cy="1863487"/>
          </a:xfrm>
        </p:spPr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E49F41C8-7F6C-4A61-B966-D8AC37C26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292" y="3758406"/>
            <a:ext cx="9593215" cy="81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72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 err="1"/>
              <a:t>Dimention</a:t>
            </a:r>
            <a:r>
              <a:rPr lang="en-US" b="1" dirty="0"/>
              <a:t> Reduction (PCA)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08100" y="901700"/>
            <a:ext cx="9550400" cy="5651995"/>
          </a:xfrm>
        </p:spPr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845A998F-5E76-4E91-88D4-9BE5E23F8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1079500"/>
            <a:ext cx="9267825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2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Categorical Features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766320"/>
            <a:ext cx="10921800" cy="2243579"/>
          </a:xfrm>
        </p:spPr>
        <p:txBody>
          <a:bodyPr anchor="ctr">
            <a:normAutofit lnSpcReduction="10000"/>
          </a:bodyPr>
          <a:lstStyle/>
          <a:p>
            <a:r>
              <a:rPr lang="en-US" sz="3200" dirty="0" err="1"/>
              <a:t>Beberapa</a:t>
            </a:r>
            <a:r>
              <a:rPr lang="en-US" sz="3200" dirty="0"/>
              <a:t> Model </a:t>
            </a:r>
            <a:r>
              <a:rPr lang="en-US" sz="3200" dirty="0" err="1"/>
              <a:t>Klasifikasi</a:t>
            </a:r>
            <a:r>
              <a:rPr lang="en-US" sz="3200" dirty="0"/>
              <a:t> </a:t>
            </a:r>
            <a:r>
              <a:rPr lang="en-US" sz="3200" dirty="0" err="1"/>
              <a:t>mengharus</a:t>
            </a:r>
            <a:r>
              <a:rPr lang="en-US" sz="3200" dirty="0"/>
              <a:t> data </a:t>
            </a:r>
            <a:r>
              <a:rPr lang="en-US" sz="3200" dirty="0" err="1"/>
              <a:t>berbentuk</a:t>
            </a:r>
            <a:r>
              <a:rPr lang="en-US" sz="3200" dirty="0"/>
              <a:t> numeric, </a:t>
            </a:r>
            <a:r>
              <a:rPr lang="en-US" sz="3200" dirty="0" err="1"/>
              <a:t>sehingga</a:t>
            </a:r>
            <a:r>
              <a:rPr lang="en-US" sz="3200" dirty="0"/>
              <a:t> data categorical </a:t>
            </a:r>
            <a:r>
              <a:rPr lang="en-US" sz="3200" dirty="0" err="1"/>
              <a:t>perlu</a:t>
            </a:r>
            <a:r>
              <a:rPr lang="en-US" sz="3200" dirty="0"/>
              <a:t> </a:t>
            </a:r>
            <a:r>
              <a:rPr lang="en-US" sz="3200" dirty="0" err="1"/>
              <a:t>diubah</a:t>
            </a:r>
            <a:r>
              <a:rPr lang="en-US" sz="3200" dirty="0"/>
              <a:t>. Untuk </a:t>
            </a:r>
            <a:r>
              <a:rPr lang="en-US" sz="3200" dirty="0" err="1"/>
              <a:t>mengubah</a:t>
            </a:r>
            <a:r>
              <a:rPr lang="en-US" sz="3200" dirty="0"/>
              <a:t> data categorical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digunakan</a:t>
            </a:r>
            <a:r>
              <a:rPr lang="en-US" sz="3200" dirty="0"/>
              <a:t> Label Encoder </a:t>
            </a:r>
            <a:r>
              <a:rPr lang="en-US" sz="3200" dirty="0" err="1"/>
              <a:t>jika</a:t>
            </a:r>
            <a:r>
              <a:rPr lang="en-US" sz="3200" dirty="0"/>
              <a:t> data </a:t>
            </a:r>
            <a:r>
              <a:rPr lang="en-US" sz="3200" dirty="0" err="1"/>
              <a:t>memiliki</a:t>
            </a:r>
            <a:r>
              <a:rPr lang="en-US" sz="3200" dirty="0"/>
              <a:t> </a:t>
            </a:r>
            <a:r>
              <a:rPr lang="en-US" sz="3200" dirty="0" err="1"/>
              <a:t>urutan</a:t>
            </a:r>
            <a:r>
              <a:rPr lang="en-US" sz="3200" dirty="0"/>
              <a:t>, dan </a:t>
            </a:r>
            <a:r>
              <a:rPr lang="en-US" sz="3200" dirty="0" err="1"/>
              <a:t>jika</a:t>
            </a:r>
            <a:r>
              <a:rPr lang="en-US" sz="3200" dirty="0"/>
              <a:t> </a:t>
            </a:r>
            <a:r>
              <a:rPr lang="en-US" sz="3200" dirty="0" err="1"/>
              <a:t>tidak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One Hot Encoder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3009898"/>
            <a:ext cx="10223500" cy="3225801"/>
          </a:xfrm>
        </p:spPr>
      </p:sp>
      <p:pic>
        <p:nvPicPr>
          <p:cNvPr id="8" name="Gambar 7">
            <a:extLst>
              <a:ext uri="{FF2B5EF4-FFF2-40B4-BE49-F238E27FC236}">
                <a16:creationId xmlns:a16="http://schemas.microsoft.com/office/drawing/2014/main" id="{F303B324-1095-492E-8A69-E239B5EF6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0" y="3260699"/>
            <a:ext cx="100203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277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2020</TotalTime>
  <Words>657</Words>
  <Application>Microsoft Office PowerPoint</Application>
  <PresentationFormat>Layar Lebar</PresentationFormat>
  <Paragraphs>150</Paragraphs>
  <Slides>35</Slides>
  <Notes>35</Notes>
  <HiddenSlides>0</HiddenSlides>
  <MMClips>0</MMClips>
  <ScaleCrop>false</ScaleCrop>
  <HeadingPairs>
    <vt:vector size="6" baseType="variant">
      <vt:variant>
        <vt:lpstr>Font Dipakai</vt:lpstr>
      </vt:variant>
      <vt:variant>
        <vt:i4>4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Times New Roman</vt:lpstr>
      <vt:lpstr>Tema Office</vt:lpstr>
      <vt:lpstr>TUTORIAL R PRAPROSES DAN KLASIFIKASI</vt:lpstr>
      <vt:lpstr>Dataset</vt:lpstr>
      <vt:lpstr>Summary Data</vt:lpstr>
      <vt:lpstr>PRAPROSES DATA</vt:lpstr>
      <vt:lpstr>Data Duplikat</vt:lpstr>
      <vt:lpstr>Missing Value</vt:lpstr>
      <vt:lpstr>Drop Features</vt:lpstr>
      <vt:lpstr>Dimention Reduction (PCA)</vt:lpstr>
      <vt:lpstr>Categorical Features</vt:lpstr>
      <vt:lpstr>Categorical Features</vt:lpstr>
      <vt:lpstr>Train Test Data</vt:lpstr>
      <vt:lpstr>KLASIFIKASI</vt:lpstr>
      <vt:lpstr>Decision Tree (CART)</vt:lpstr>
      <vt:lpstr>Decision Tree (CART)</vt:lpstr>
      <vt:lpstr>Decision Tree (C4.5)</vt:lpstr>
      <vt:lpstr>Decision Tree (C4.5)</vt:lpstr>
      <vt:lpstr>Decision Tree (CART)</vt:lpstr>
      <vt:lpstr>KNN</vt:lpstr>
      <vt:lpstr>KNN</vt:lpstr>
      <vt:lpstr>Naïve Bayes</vt:lpstr>
      <vt:lpstr>Naïve Bayes</vt:lpstr>
      <vt:lpstr>Rule Based (RIPPER)</vt:lpstr>
      <vt:lpstr>Rule Based (1R)</vt:lpstr>
      <vt:lpstr>Rule Based (C5.0)</vt:lpstr>
      <vt:lpstr>Neural Network</vt:lpstr>
      <vt:lpstr>Neural Network</vt:lpstr>
      <vt:lpstr>Neural Network</vt:lpstr>
      <vt:lpstr>Compare Model</vt:lpstr>
      <vt:lpstr>Compare Model</vt:lpstr>
      <vt:lpstr>PREPROCESS DATA ++</vt:lpstr>
      <vt:lpstr>50 Repeated Holdout</vt:lpstr>
      <vt:lpstr>50 Repeated Holdout</vt:lpstr>
      <vt:lpstr>Cross Validation</vt:lpstr>
      <vt:lpstr>Cross Validation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5216100029@mahasiswa.integra.its.ac.id</dc:creator>
  <cp:lastModifiedBy>5216100029@mahasiswa.integra.its.ac.id</cp:lastModifiedBy>
  <cp:revision>56</cp:revision>
  <dcterms:created xsi:type="dcterms:W3CDTF">2019-09-16T23:48:12Z</dcterms:created>
  <dcterms:modified xsi:type="dcterms:W3CDTF">2019-10-08T13:01:36Z</dcterms:modified>
</cp:coreProperties>
</file>